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61" r:id="rId6"/>
    <p:sldId id="260" r:id="rId7"/>
    <p:sldId id="263" r:id="rId8"/>
    <p:sldId id="264" r:id="rId9"/>
    <p:sldId id="265" r:id="rId10"/>
    <p:sldId id="262" r:id="rId11"/>
    <p:sldId id="266" r:id="rId12"/>
    <p:sldId id="25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306C-168B-4FA8-8FFA-43FB7C2AF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625CD-47A9-4A77-8238-FDF0E6372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2FF9-D7C6-4EDD-9ABF-06EA6F97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C01E1-104F-4D74-8E50-3A922A50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D52E9-DE88-49CC-B439-4B204FD6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24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6D57-1554-403B-8A09-161195C7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1F135-FDDF-4C43-8D77-E8A677034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02DC3-C0F7-4C6B-9551-8C2AD8F0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E76B9-8CA0-4095-8480-50E175AC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A9F1C-E1E5-4FC7-971D-716EBA56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2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D869D-6EFB-4C6C-85A9-5ED8B6A42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E8E84-BB39-41FB-A12E-1926DDD05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59AD0-A582-4518-A89D-F568EBDD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86EF9-389D-411F-8C27-D261298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51055-16F9-4E44-9DBC-0C537B5F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044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0FB5-89CF-441C-B90B-ADA4E58F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AAA0-205A-4A2E-8FCE-A20AD6B15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41B9-061A-4C7E-8CA6-7AC8DDE5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32B18-5D00-4EF7-90C8-9B08A0C9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D0F39-8369-49D7-904C-B264EBDA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03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BEAB-9A64-4D9B-BF71-06906184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4D24E-2C54-41AF-8036-7285DA47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14EE-FBC8-4EEB-A410-754BCB1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40666-0A00-4465-A09A-7D50F545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1865-5FFF-421C-97D0-ECD71B2E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65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374A-BE95-4A6B-84DB-D61163D9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05E6-9AEA-4E10-8FB2-52D06A5AF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4E315-AD50-4DF5-A6F6-5F66AEBA8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C4E5F-5BE6-4C64-BEE9-AB8483D4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8A818-E22D-4306-AC96-6CD89665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16A82-39AE-47CD-A81A-399AEE1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423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44C1-62DD-48AE-AFF2-020B6447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364E5-D704-430F-94B1-655A1A65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BD13E-676A-476C-B894-228368B40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12DDB-DD14-4E34-AE89-AB91BA850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1B834-4841-4888-8939-44B31DCCB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9D149-9BEC-496D-88E3-CB327D13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E2BC0-9AE1-4A35-921B-FE746BDA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D2D81-0155-4656-9FBE-D1BE9C23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47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E022-8570-4E1B-A8C9-C9F53683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6E7F7-17D7-44B3-9A78-9764F4BE5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0B30D-6D1B-403C-9642-40BBC04C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8D039-AA79-49AE-8E6B-6B46ACF0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62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398E4-8164-42A0-841D-4424FBC43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97243-DBCC-4A67-BBE7-B952FBB3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36126-E443-4A9B-822A-1602B221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12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2459-5BE9-4389-9303-4D192BF4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7E87-5140-4DCD-9118-E9D4F7235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E19DE-0796-4756-B65B-7AE39BD6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77196-5B63-401B-9920-AA96D73E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618E7-CAEB-4697-886F-890F0F5E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F5F6E-FF66-49A1-9A05-C8F7C375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98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1C42-41A0-45DB-B614-16CE44B8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2246C-419C-45AE-A18A-917EBDEA4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239E2-151F-48C8-AC61-2C963D552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6E9B4-4FD7-4256-B594-AA35FE86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345F2-DE15-4846-A80F-44CD7BC8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46ED0-7AFE-4265-8F70-EDE68625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21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D21CA-68C6-4A16-A5AF-2F47816F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307C7-8CD9-4D25-A3C2-51DF3429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0FA75-B2DA-4247-80A6-241C70A82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9A45-5FE3-426D-B612-9908D5EE4B4A}" type="datetimeFigureOut">
              <a:rPr lang="en-AU" smtClean="0"/>
              <a:t>19/08/2020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BEB09-9927-4BD4-A441-E3A824120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36578-7200-4AEC-B040-05ED244F3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F738-7A0E-4FAA-B29E-699C7DA8D4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792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3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59467-E3D1-4512-B1BE-6476E6BA59B7}"/>
              </a:ext>
            </a:extLst>
          </p:cNvPr>
          <p:cNvSpPr txBox="1"/>
          <p:nvPr/>
        </p:nvSpPr>
        <p:spPr>
          <a:xfrm>
            <a:off x="8771425" y="1031716"/>
            <a:ext cx="3271520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Performance Liquid Chromatography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(HPLC)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sitting, table, orange, dark&#10;&#10;Description automatically generated">
            <a:extLst>
              <a:ext uri="{FF2B5EF4-FFF2-40B4-BE49-F238E27FC236}">
                <a16:creationId xmlns:a16="http://schemas.microsoft.com/office/drawing/2014/main" id="{D01D3185-3145-4124-8BF2-2E50517BC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5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988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Reverse Phase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10AAD2-3A64-453A-B2E3-0988EF8F2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662112"/>
            <a:ext cx="6286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Reverse Phase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B869C03-3B8C-4A6F-B87B-129A517C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5" y="1057275"/>
            <a:ext cx="9314809" cy="52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Detectors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9EC8D7-F17E-43DE-AA3F-887FC465346E}"/>
              </a:ext>
            </a:extLst>
          </p:cNvPr>
          <p:cNvSpPr txBox="1"/>
          <p:nvPr/>
        </p:nvSpPr>
        <p:spPr>
          <a:xfrm>
            <a:off x="495300" y="1476375"/>
            <a:ext cx="1113472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Typically a UV/Vis Detector is used (UV = ultra violet light and Vis = visible light)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Any compound that </a:t>
            </a:r>
            <a:r>
              <a:rPr lang="en-AU" sz="2400" dirty="0">
                <a:solidFill>
                  <a:srgbClr val="0070C0"/>
                </a:solidFill>
              </a:rPr>
              <a:t>absorbs UV or Visible light </a:t>
            </a:r>
            <a:r>
              <a:rPr lang="en-AU" sz="2400" dirty="0"/>
              <a:t>will be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Signals time and detector response are recorded by a computer and graphed to create a </a:t>
            </a:r>
            <a:r>
              <a:rPr lang="en-AU" sz="2400" dirty="0">
                <a:solidFill>
                  <a:srgbClr val="0070C0"/>
                </a:solidFill>
              </a:rPr>
              <a:t>Chromatogram</a:t>
            </a:r>
          </a:p>
        </p:txBody>
      </p:sp>
      <p:pic>
        <p:nvPicPr>
          <p:cNvPr id="1026" name="Picture 2" descr="How to Read a Chromatogram?">
            <a:extLst>
              <a:ext uri="{FF2B5EF4-FFF2-40B4-BE49-F238E27FC236}">
                <a16:creationId xmlns:a16="http://schemas.microsoft.com/office/drawing/2014/main" id="{0A0E3A28-87A3-4715-8B02-06FA21CF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8" y="3538538"/>
            <a:ext cx="4471987" cy="30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30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Detectors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29EC8D7-F17E-43DE-AA3F-887FC465346E}"/>
              </a:ext>
            </a:extLst>
          </p:cNvPr>
          <p:cNvSpPr txBox="1"/>
          <p:nvPr/>
        </p:nvSpPr>
        <p:spPr>
          <a:xfrm>
            <a:off x="495300" y="1476375"/>
            <a:ext cx="1113472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Remember – Rt can provide evidence to identify the analyte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Remember – if you want to relate concentration of analyte to peak area (or peak height) you need to construct a calibration curve using pure samples of the compound at known concentrations</a:t>
            </a:r>
            <a:endParaRPr lang="en-AU" sz="2400" dirty="0">
              <a:solidFill>
                <a:srgbClr val="0070C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2911F1-B812-4D86-800E-8E33AF398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600" y="4217459"/>
            <a:ext cx="4794473" cy="19649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33DD8E-910F-4358-983F-DD0AEFE9E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0" y="3723640"/>
            <a:ext cx="5715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Introduction to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F8D08B-BEDD-49BF-A706-012B606B9B2E}"/>
              </a:ext>
            </a:extLst>
          </p:cNvPr>
          <p:cNvSpPr txBox="1"/>
          <p:nvPr/>
        </p:nvSpPr>
        <p:spPr>
          <a:xfrm>
            <a:off x="1558925" y="1482644"/>
            <a:ext cx="9439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** This presentation contains GIFs – animations that show the difference between Normal phase and Reverse phase. What in full screen mode for full effect **</a:t>
            </a:r>
            <a:endParaRPr lang="en-AU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548F76-7BEF-4CC8-ABA9-A42242717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26045" r="6193" b="17685"/>
          <a:stretch/>
        </p:blipFill>
        <p:spPr>
          <a:xfrm>
            <a:off x="4477206" y="2962275"/>
            <a:ext cx="4114343" cy="37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2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Introduction to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3EF752-CF8B-43AA-8DD8-ECA9E4FC5E7C}"/>
              </a:ext>
            </a:extLst>
          </p:cNvPr>
          <p:cNvSpPr txBox="1"/>
          <p:nvPr/>
        </p:nvSpPr>
        <p:spPr>
          <a:xfrm>
            <a:off x="476250" y="1362075"/>
            <a:ext cx="1085469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Performance Liquid Chromatography or HPLC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HPLC can be used for compounds that do not easily </a:t>
            </a:r>
            <a:r>
              <a:rPr lang="en-AU" sz="2400" dirty="0"/>
              <a:t>vaporise or decompose when heated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HPLC operated at room temperature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38D6D-63C0-450B-99CF-B0360C9661F0}"/>
              </a:ext>
            </a:extLst>
          </p:cNvPr>
          <p:cNvSpPr txBox="1"/>
          <p:nvPr/>
        </p:nvSpPr>
        <p:spPr>
          <a:xfrm>
            <a:off x="1070610" y="3931295"/>
            <a:ext cx="7869555" cy="22510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Mobile phase:</a:t>
            </a:r>
            <a:r>
              <a:rPr lang="en-AU" sz="2400" dirty="0"/>
              <a:t> liquid or solution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Stationary phase:</a:t>
            </a:r>
            <a:r>
              <a:rPr lang="en-AU" sz="2400" dirty="0"/>
              <a:t> Silicon dioxide (SiO</a:t>
            </a:r>
            <a:r>
              <a:rPr lang="en-AU" sz="2400" baseline="-25000" dirty="0"/>
              <a:t>2</a:t>
            </a:r>
            <a:r>
              <a:rPr lang="en-AU" sz="2400" dirty="0"/>
              <a:t>), tightly packed into a metal column (3-5 mm diameter, 10-30 cm length)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Separation property:</a:t>
            </a:r>
            <a:r>
              <a:rPr lang="en-AU" sz="2400" dirty="0"/>
              <a:t> Polarity</a:t>
            </a:r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BA035317-BC09-46DD-9D1E-79124E413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3985264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E8060A-202C-418C-9756-5621F7CB2E45}"/>
              </a:ext>
            </a:extLst>
          </p:cNvPr>
          <p:cNvSpPr txBox="1"/>
          <p:nvPr/>
        </p:nvSpPr>
        <p:spPr>
          <a:xfrm>
            <a:off x="9410700" y="6061714"/>
            <a:ext cx="237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HPLC columns, various lengths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106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Introduction to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0C2BA-2D28-4334-AC77-C9F7CDB5760F}"/>
              </a:ext>
            </a:extLst>
          </p:cNvPr>
          <p:cNvSpPr txBox="1"/>
          <p:nvPr/>
        </p:nvSpPr>
        <p:spPr>
          <a:xfrm>
            <a:off x="523875" y="1552575"/>
            <a:ext cx="107442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Small particle size of the stationary phase results in a large surface area and therefore greater interactions between the analytes in the mobile phase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However, this reduces the flow rate of the mobile phase through the column – we use a high-pressure pump force the liquid through the column at an increased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Types of HPLC: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Normal Phase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Reverse Phase</a:t>
            </a:r>
          </a:p>
        </p:txBody>
      </p:sp>
    </p:spTree>
    <p:extLst>
      <p:ext uri="{BB962C8B-B14F-4D97-AF65-F5344CB8AC3E}">
        <p14:creationId xmlns:p14="http://schemas.microsoft.com/office/powerpoint/2010/main" val="325106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instrument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F903C3-3E8B-4993-A657-3AD63E5D6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" y="2026920"/>
            <a:ext cx="6647180" cy="3673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7C6EC-51C4-41E6-8733-C271EDD2B752}"/>
              </a:ext>
            </a:extLst>
          </p:cNvPr>
          <p:cNvSpPr txBox="1"/>
          <p:nvPr/>
        </p:nvSpPr>
        <p:spPr>
          <a:xfrm>
            <a:off x="7353300" y="904875"/>
            <a:ext cx="44862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sample is injected</a:t>
            </a:r>
            <a:r>
              <a:rPr lang="en-US" sz="2400" dirty="0"/>
              <a:t> via an injection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mobile phase (a liquid) is forced through the column using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the analytes have been injected, they </a:t>
            </a:r>
            <a:r>
              <a:rPr lang="en-US" sz="2400" dirty="0">
                <a:solidFill>
                  <a:srgbClr val="0070C0"/>
                </a:solidFill>
              </a:rPr>
              <a:t>travel through the column at different rates</a:t>
            </a:r>
            <a:r>
              <a:rPr lang="en-US" sz="2400" dirty="0"/>
              <a:t>, separating based on their polarity.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separated analytes pass though a detector and the signal sent to a computer which creates a </a:t>
            </a:r>
            <a:r>
              <a:rPr lang="en-US" sz="2400" dirty="0">
                <a:solidFill>
                  <a:srgbClr val="0070C0"/>
                </a:solidFill>
              </a:rPr>
              <a:t>Chromatogram</a:t>
            </a:r>
            <a:endParaRPr lang="en-A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3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instrument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5D1F9E-D50F-4A77-B861-08D9D22F4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1890513"/>
            <a:ext cx="5467350" cy="3076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6AAC1-B141-4118-91A8-68D73EDA6228}"/>
              </a:ext>
            </a:extLst>
          </p:cNvPr>
          <p:cNvSpPr txBox="1"/>
          <p:nvPr/>
        </p:nvSpPr>
        <p:spPr>
          <a:xfrm>
            <a:off x="238125" y="1543050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Injecting the sample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7487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phase vs Reverse Phase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AE47053-E369-4C8E-81C9-25F1BC2415FF}"/>
              </a:ext>
            </a:extLst>
          </p:cNvPr>
          <p:cNvSpPr txBox="1"/>
          <p:nvPr/>
        </p:nvSpPr>
        <p:spPr>
          <a:xfrm>
            <a:off x="352425" y="1524000"/>
            <a:ext cx="1121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types of HPLC – Normal phase and Reverse Phase</a:t>
            </a:r>
            <a:endParaRPr lang="en-AU" sz="24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F407B1D-060C-479C-B395-4C50EB9E1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33996"/>
              </p:ext>
            </p:extLst>
          </p:nvPr>
        </p:nvGraphicFramePr>
        <p:xfrm>
          <a:off x="1864360" y="2158385"/>
          <a:ext cx="81280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52147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94349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 Phase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Reverse Phase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8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 phase: non-polar solvent (e.g. hexane)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Stationary phase: polar silicon dioxide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Retention time: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Non-polar analytes interact more strongly with the Non-polar mobile phase, so they travel faster and have a shorter 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Polar analytes interact more strongly with the Polar stationary phase, slowing their movement and resulting in longer 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phase: polar solvent (e.g. water)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Stationary phase: Non-polar (silicon dioxide coated in long hydrocarbon chains) </a:t>
                      </a:r>
                    </a:p>
                    <a:p>
                      <a:r>
                        <a:rPr lang="en-AU" dirty="0"/>
                        <a:t>Retention time: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Non-polar analytes interact more strongly with the Non-polar stationary phase, so they travel slower and have a longer 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Polar analytes interact more strongly with the Polar mobile phase, so they travel faster and resulting in shorter Rt</a:t>
                      </a:r>
                      <a:endParaRPr lang="en-AU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2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48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Phase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7E26C-C5B0-4A80-88BC-295DEB623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790700"/>
            <a:ext cx="6057900" cy="34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FB444A-CDE8-4828-BD69-23DA5ECC6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5" t="10527" r="8685" b="9322"/>
          <a:stretch/>
        </p:blipFill>
        <p:spPr>
          <a:xfrm>
            <a:off x="0" y="0"/>
            <a:ext cx="1473200" cy="135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FE23F-A6C7-4DC2-8314-889128AB3E86}"/>
              </a:ext>
            </a:extLst>
          </p:cNvPr>
          <p:cNvSpPr txBox="1"/>
          <p:nvPr/>
        </p:nvSpPr>
        <p:spPr>
          <a:xfrm>
            <a:off x="1656080" y="162560"/>
            <a:ext cx="854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 Phase HPLC</a:t>
            </a:r>
            <a:endParaRPr lang="en-AU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AD929B-BD0B-410E-B3CD-2A31B808B37B}"/>
              </a:ext>
            </a:extLst>
          </p:cNvPr>
          <p:cNvCxnSpPr>
            <a:stCxn id="3" idx="3"/>
          </p:cNvCxnSpPr>
          <p:nvPr/>
        </p:nvCxnSpPr>
        <p:spPr>
          <a:xfrm>
            <a:off x="1473200" y="675640"/>
            <a:ext cx="9895840" cy="101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1BBBD22-1105-4212-9136-D29F2525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1076325"/>
            <a:ext cx="9696450" cy="54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493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Alison Barnes</cp:lastModifiedBy>
  <cp:revision>10</cp:revision>
  <dcterms:created xsi:type="dcterms:W3CDTF">2020-08-09T12:06:26Z</dcterms:created>
  <dcterms:modified xsi:type="dcterms:W3CDTF">2020-08-19T01:45:11Z</dcterms:modified>
</cp:coreProperties>
</file>